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</p:sldIdLst>
  <p:sldSz cx="9601200" cy="12801600" type="A3"/>
  <p:notesSz cx="6858000" cy="9144000"/>
  <p:defaultTextStyle>
    <a:defPPr>
      <a:defRPr lang="en-US"/>
    </a:defPPr>
    <a:lvl1pPr marL="0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CDFB"/>
    <a:srgbClr val="E8E7FD"/>
    <a:srgbClr val="3D107B"/>
    <a:srgbClr val="BBB9F9"/>
    <a:srgbClr val="4B3C7D"/>
    <a:srgbClr val="9B9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2" d="100"/>
          <a:sy n="62" d="100"/>
        </p:scale>
        <p:origin x="27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94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32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63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407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312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29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02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728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01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234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3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7022"/>
            <a:fld id="{2FA8E496-ADE3-4081-B15B-6571F5065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7022"/>
              <a:t>1/7/2025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702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7022"/>
            <a:fld id="{7FC5C024-6C36-49DB-BDFA-D2AF5C6BE0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702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53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6"/>
          <a:stretch/>
        </p:blipFill>
        <p:spPr>
          <a:xfrm>
            <a:off x="121152" y="316833"/>
            <a:ext cx="7924800" cy="980172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86901" y="609172"/>
            <a:ext cx="1722969" cy="893893"/>
          </a:xfrm>
          <a:prstGeom prst="round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742992">
              <a:defRPr/>
            </a:pPr>
            <a:r>
              <a:rPr lang="fa-IR" sz="1589" b="1" kern="0" dirty="0">
                <a:solidFill>
                  <a:srgbClr val="3D107B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رياست جمهوری</a:t>
            </a:r>
          </a:p>
          <a:p>
            <a:pPr algn="ctr" defTabSz="742992">
              <a:defRPr/>
            </a:pPr>
            <a:r>
              <a:rPr lang="fa-IR" sz="1589" b="1" kern="0" dirty="0">
                <a:solidFill>
                  <a:srgbClr val="3D107B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سازمان برنامه و بودجه کشور</a:t>
            </a:r>
          </a:p>
          <a:p>
            <a:pPr algn="ctr" defTabSz="742992">
              <a:defRPr/>
            </a:pPr>
            <a:r>
              <a:rPr lang="fa-IR" sz="1589" b="1" kern="0" dirty="0">
                <a:solidFill>
                  <a:srgbClr val="3D107B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سازمان مدیریت و برنامه ریزی استان سمنان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779" y="241742"/>
            <a:ext cx="289212" cy="398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09460">
              <a:lnSpc>
                <a:spcPct val="107000"/>
              </a:lnSpc>
              <a:spcAft>
                <a:spcPts val="825"/>
              </a:spcAft>
            </a:pPr>
            <a:r>
              <a:rPr lang="en-US" sz="1857" dirty="0">
                <a:solidFill>
                  <a:srgbClr val="3D107B"/>
                </a:solidFill>
                <a:latin typeface="_MRT_Win2Farsi_1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_</a:t>
            </a:r>
            <a:endParaRPr lang="fa-IR" sz="1857" b="1" kern="0" dirty="0">
              <a:solidFill>
                <a:srgbClr val="3D107B"/>
              </a:solidFill>
              <a:latin typeface="_MRT_Win2Farsi_1" panose="02000000000000000000" pitchFamily="2" charset="0"/>
              <a:cs typeface="IranNastaliq" panose="02020505000000020003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206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31" y="293506"/>
            <a:ext cx="1452880" cy="96253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6173" y="2419668"/>
            <a:ext cx="7924800" cy="7792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625" y="6086684"/>
            <a:ext cx="2210219" cy="2823902"/>
          </a:xfrm>
          <a:prstGeom prst="rect">
            <a:avLst/>
          </a:prstGeom>
        </p:spPr>
      </p:pic>
      <p:sp>
        <p:nvSpPr>
          <p:cNvPr id="16" name="Hexagon 15"/>
          <p:cNvSpPr/>
          <p:nvPr/>
        </p:nvSpPr>
        <p:spPr>
          <a:xfrm>
            <a:off x="8462938" y="9767245"/>
            <a:ext cx="845708" cy="792480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17" name="Hexagon 16"/>
          <p:cNvSpPr/>
          <p:nvPr/>
        </p:nvSpPr>
        <p:spPr>
          <a:xfrm>
            <a:off x="7739604" y="10207266"/>
            <a:ext cx="844838" cy="792480"/>
          </a:xfrm>
          <a:prstGeom prst="hexagon">
            <a:avLst/>
          </a:prstGeom>
          <a:solidFill>
            <a:srgbClr val="CECDF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19" name="Hexagon 18"/>
          <p:cNvSpPr/>
          <p:nvPr/>
        </p:nvSpPr>
        <p:spPr>
          <a:xfrm>
            <a:off x="8476585" y="10622442"/>
            <a:ext cx="832061" cy="792480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20" name="Hexagon 19"/>
          <p:cNvSpPr/>
          <p:nvPr/>
        </p:nvSpPr>
        <p:spPr>
          <a:xfrm>
            <a:off x="8635461" y="8907774"/>
            <a:ext cx="851469" cy="792480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24" name="Hexagon 23"/>
          <p:cNvSpPr/>
          <p:nvPr/>
        </p:nvSpPr>
        <p:spPr>
          <a:xfrm>
            <a:off x="3420287" y="10256492"/>
            <a:ext cx="4139044" cy="1362231"/>
          </a:xfrm>
          <a:prstGeom prst="hexagon">
            <a:avLst/>
          </a:prstGeom>
          <a:solidFill>
            <a:srgbClr val="CECDF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a-IR" sz="2167" b="1" dirty="0">
                <a:solidFill>
                  <a:srgbClr val="4B3C7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نشانی پرتال سازمان مدیریت و برنامه ریزی استان سمنان:</a:t>
            </a:r>
          </a:p>
          <a:p>
            <a:pPr lvl="0" algn="ctr"/>
            <a:r>
              <a:rPr lang="en-US" sz="2167" b="1" dirty="0">
                <a:solidFill>
                  <a:srgbClr val="4B3C7D"/>
                </a:solidFill>
                <a:latin typeface="+mj-lt"/>
                <a:cs typeface="IranNastaliq" panose="02020505000000020003" pitchFamily="18" charset="0"/>
              </a:rPr>
              <a:t>www.semnan.mporg.ir</a:t>
            </a:r>
          </a:p>
        </p:txBody>
      </p:sp>
      <p:sp>
        <p:nvSpPr>
          <p:cNvPr id="25" name="Hexagon 24"/>
          <p:cNvSpPr/>
          <p:nvPr/>
        </p:nvSpPr>
        <p:spPr>
          <a:xfrm>
            <a:off x="3306358" y="11882385"/>
            <a:ext cx="2687199" cy="909083"/>
          </a:xfrm>
          <a:prstGeom prst="hexagon">
            <a:avLst/>
          </a:prstGeom>
          <a:solidFill>
            <a:srgbClr val="3D107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733" dirty="0">
                <a:latin typeface="IranNastaliq" panose="02020505000000020003" pitchFamily="18" charset="0"/>
                <a:cs typeface="IranNastaliq" panose="02020505000000020003" pitchFamily="18" charset="0"/>
              </a:rPr>
              <a:t>روابط عمومی سازمان مدیریت و برنامه </a:t>
            </a:r>
            <a:r>
              <a:rPr lang="fa-IR" sz="1733" dirty="0" smtClean="0">
                <a:latin typeface="IranNastaliq" panose="02020505000000020003" pitchFamily="18" charset="0"/>
                <a:cs typeface="IranNastaliq" panose="02020505000000020003" pitchFamily="18" charset="0"/>
              </a:rPr>
              <a:t>ریزی </a:t>
            </a:r>
            <a:r>
              <a:rPr lang="fa-IR" sz="1733" dirty="0">
                <a:latin typeface="IranNastaliq" panose="02020505000000020003" pitchFamily="18" charset="0"/>
                <a:cs typeface="IranNastaliq" panose="02020505000000020003" pitchFamily="18" charset="0"/>
              </a:rPr>
              <a:t>استان سمنان</a:t>
            </a:r>
            <a:endParaRPr lang="en-US" sz="1733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98" y="10317048"/>
            <a:ext cx="719895" cy="660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7" t="6054" r="20253" b="5791"/>
          <a:stretch/>
        </p:blipFill>
        <p:spPr>
          <a:xfrm>
            <a:off x="7922667" y="9304014"/>
            <a:ext cx="612988" cy="39624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655" y="9926832"/>
            <a:ext cx="592718" cy="528320"/>
          </a:xfrm>
          <a:prstGeom prst="rect">
            <a:avLst/>
          </a:prstGeom>
        </p:spPr>
      </p:pic>
      <p:sp>
        <p:nvSpPr>
          <p:cNvPr id="29" name="Hexagon 28"/>
          <p:cNvSpPr/>
          <p:nvPr/>
        </p:nvSpPr>
        <p:spPr>
          <a:xfrm>
            <a:off x="7774169" y="7698945"/>
            <a:ext cx="861292" cy="773677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979" y="9000506"/>
            <a:ext cx="610899" cy="564355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172271" y="6085483"/>
            <a:ext cx="1173104" cy="747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36" name="Hexagon 35"/>
          <p:cNvSpPr/>
          <p:nvPr/>
        </p:nvSpPr>
        <p:spPr>
          <a:xfrm>
            <a:off x="8518967" y="5735801"/>
            <a:ext cx="861292" cy="723935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7BA34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7" r="65821" b="37832"/>
          <a:stretch/>
        </p:blipFill>
        <p:spPr>
          <a:xfrm>
            <a:off x="8440168" y="6581086"/>
            <a:ext cx="776117" cy="689134"/>
          </a:xfrm>
          <a:prstGeom prst="rect">
            <a:avLst/>
          </a:prstGeom>
        </p:spPr>
      </p:pic>
      <p:sp>
        <p:nvSpPr>
          <p:cNvPr id="44" name="Hexagon 43"/>
          <p:cNvSpPr/>
          <p:nvPr/>
        </p:nvSpPr>
        <p:spPr>
          <a:xfrm>
            <a:off x="557233" y="10269348"/>
            <a:ext cx="2793366" cy="1336517"/>
          </a:xfrm>
          <a:prstGeom prst="hexagon">
            <a:avLst/>
          </a:prstGeom>
          <a:solidFill>
            <a:srgbClr val="CECDF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fa-IR" sz="2400" b="1" dirty="0">
                <a:solidFill>
                  <a:srgbClr val="4B3C7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مهلت ارسال پروپوزال:</a:t>
            </a:r>
          </a:p>
          <a:p>
            <a:pPr lvl="0" algn="ctr">
              <a:lnSpc>
                <a:spcPct val="150000"/>
              </a:lnSpc>
            </a:pPr>
            <a:r>
              <a:rPr lang="fa-IR" sz="2000" b="1" dirty="0" smtClean="0">
                <a:solidFill>
                  <a:srgbClr val="4B3C7D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 دی 1403</a:t>
            </a:r>
            <a:endParaRPr lang="en-US" sz="4000" b="1" dirty="0">
              <a:solidFill>
                <a:srgbClr val="4B3C7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0" y="2523139"/>
            <a:ext cx="331449" cy="1218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51" name="Hexagon 50"/>
          <p:cNvSpPr/>
          <p:nvPr/>
        </p:nvSpPr>
        <p:spPr>
          <a:xfrm>
            <a:off x="2265851" y="3664607"/>
            <a:ext cx="5086174" cy="956713"/>
          </a:xfrm>
          <a:prstGeom prst="hexagon">
            <a:avLst/>
          </a:prstGeom>
          <a:solidFill>
            <a:srgbClr val="CECDF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a-IR" sz="1600" b="1" dirty="0">
                <a:solidFill>
                  <a:srgbClr val="002060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نشانی پرتال سامانه پژوهشی </a:t>
            </a:r>
            <a:r>
              <a:rPr lang="fa-IR" sz="1600" b="1" dirty="0" smtClean="0">
                <a:solidFill>
                  <a:srgbClr val="002060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همگام سازمان </a:t>
            </a:r>
            <a:r>
              <a:rPr lang="fa-IR" sz="1600" b="1" dirty="0">
                <a:solidFill>
                  <a:srgbClr val="002060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مدیریت و برنامه ریزی استان سمنان:</a:t>
            </a:r>
          </a:p>
          <a:p>
            <a:pPr lvl="0" algn="ctr"/>
            <a:r>
              <a:rPr lang="en-US" sz="2400" b="1" dirty="0">
                <a:solidFill>
                  <a:srgbClr val="002060"/>
                </a:solidFill>
                <a:latin typeface="+mj-lt"/>
                <a:cs typeface="IranNastaliq" panose="02020505000000020003" pitchFamily="18" charset="0"/>
              </a:rPr>
              <a:t>www.amoozesh.mpo-sm.ir:65</a:t>
            </a:r>
          </a:p>
        </p:txBody>
      </p:sp>
      <p:sp>
        <p:nvSpPr>
          <p:cNvPr id="55" name="Flowchart: Alternate Process 54"/>
          <p:cNvSpPr/>
          <p:nvPr/>
        </p:nvSpPr>
        <p:spPr>
          <a:xfrm>
            <a:off x="249698" y="2030678"/>
            <a:ext cx="8999413" cy="1588123"/>
          </a:xfrm>
          <a:prstGeom prst="flowChartAlternateProcess">
            <a:avLst/>
          </a:prstGeom>
          <a:solidFill>
            <a:srgbClr val="BBB9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دبیرخانه کارگروه آموزش، پژوهش، فناوری و نوآوری استان سمنان عناوین اولویت های پژوهشی استان سمنان در سال </a:t>
            </a:r>
            <a:r>
              <a:rPr lang="fa-IR" sz="1600" dirty="0" smtClean="0">
                <a:solidFill>
                  <a:srgbClr val="002060"/>
                </a:solidFill>
                <a:cs typeface="B Titr" panose="00000700000000000000" pitchFamily="2" charset="-78"/>
              </a:rPr>
              <a:t>140</a:t>
            </a: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3</a:t>
            </a:r>
            <a:r>
              <a:rPr lang="fa-IR" sz="1600" dirty="0" smtClean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را به شرح ذیل به اطلاع عموم پژوهشگران استان می رساند.</a:t>
            </a:r>
          </a:p>
          <a:p>
            <a:pPr lvl="0" algn="ctr" rtl="1">
              <a:lnSpc>
                <a:spcPct val="150000"/>
              </a:lnSpc>
            </a:pPr>
            <a:r>
              <a:rPr lang="fa-IR" sz="1600" dirty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علاقمندان می توانند ضمن اخذ و تکمیل فرم پروپوزال از نشانی پرتال سامانه </a:t>
            </a:r>
            <a:r>
              <a:rPr lang="fa-IR" sz="1600" dirty="0" smtClean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پژوهشی ه</a:t>
            </a:r>
            <a:r>
              <a:rPr lang="fa-IR" sz="1600" dirty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م</a:t>
            </a:r>
            <a:r>
              <a:rPr lang="fa-IR" sz="1600" dirty="0" smtClean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گام </a:t>
            </a:r>
            <a:r>
              <a:rPr lang="fa-IR" sz="1600" dirty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و </a:t>
            </a:r>
            <a:r>
              <a:rPr lang="fa-IR" sz="1600" dirty="0" smtClean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بارگذاری </a:t>
            </a:r>
            <a:r>
              <a:rPr lang="fa-IR" sz="1600" dirty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آن در </a:t>
            </a:r>
            <a:r>
              <a:rPr lang="fa-IR" sz="1600" dirty="0" smtClean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این سامانه و یا ارسال فرم به پست الکترونیک ( 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edrfsm.semnan@mporg.ir</a:t>
            </a:r>
            <a:r>
              <a:rPr lang="fa-I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1600" dirty="0" smtClean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) در </a:t>
            </a:r>
            <a:r>
              <a:rPr lang="fa-IR" sz="1600" dirty="0">
                <a:solidFill>
                  <a:srgbClr val="002060"/>
                </a:solidFill>
                <a:latin typeface="Calibri Light" panose="020F0302020204030204"/>
                <a:cs typeface="B Titr" panose="00000700000000000000" pitchFamily="2" charset="-78"/>
              </a:rPr>
              <a:t>این فراخوان شرکت نمایند.</a:t>
            </a:r>
          </a:p>
        </p:txBody>
      </p:sp>
      <p:sp>
        <p:nvSpPr>
          <p:cNvPr id="56" name="Hexagon 55"/>
          <p:cNvSpPr/>
          <p:nvPr/>
        </p:nvSpPr>
        <p:spPr>
          <a:xfrm>
            <a:off x="2365966" y="533574"/>
            <a:ext cx="4567984" cy="1446073"/>
          </a:xfrm>
          <a:prstGeom prst="hexagon">
            <a:avLst/>
          </a:prstGeom>
          <a:solidFill>
            <a:srgbClr val="CECDF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فراخوان اولویت های پژوهشی استان سمنان</a:t>
            </a:r>
          </a:p>
          <a:p>
            <a:pPr lvl="0" algn="ct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سال  1403</a:t>
            </a:r>
            <a:endParaRPr lang="fa-IR" sz="24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330" y="10698664"/>
            <a:ext cx="574291" cy="64008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733" y="5745528"/>
            <a:ext cx="688714" cy="683235"/>
          </a:xfrm>
          <a:prstGeom prst="rect">
            <a:avLst/>
          </a:prstGeom>
        </p:spPr>
      </p:pic>
      <p:sp>
        <p:nvSpPr>
          <p:cNvPr id="58" name="Hexagon 57"/>
          <p:cNvSpPr/>
          <p:nvPr/>
        </p:nvSpPr>
        <p:spPr>
          <a:xfrm>
            <a:off x="7473594" y="6162972"/>
            <a:ext cx="1018199" cy="723935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59" name="Hexagon 58"/>
          <p:cNvSpPr/>
          <p:nvPr/>
        </p:nvSpPr>
        <p:spPr>
          <a:xfrm>
            <a:off x="7731736" y="7732000"/>
            <a:ext cx="861292" cy="723935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5" r="3887" b="22525"/>
          <a:stretch/>
        </p:blipFill>
        <p:spPr>
          <a:xfrm>
            <a:off x="7900396" y="7880669"/>
            <a:ext cx="600307" cy="583609"/>
          </a:xfrm>
          <a:prstGeom prst="rect">
            <a:avLst/>
          </a:prstGeom>
        </p:spPr>
      </p:pic>
      <p:sp>
        <p:nvSpPr>
          <p:cNvPr id="61" name="Hexagon 60"/>
          <p:cNvSpPr/>
          <p:nvPr/>
        </p:nvSpPr>
        <p:spPr>
          <a:xfrm>
            <a:off x="7757826" y="6128193"/>
            <a:ext cx="861292" cy="723935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9256" y="6170174"/>
            <a:ext cx="468402" cy="660400"/>
          </a:xfrm>
          <a:prstGeom prst="rect">
            <a:avLst/>
          </a:prstGeom>
        </p:spPr>
      </p:pic>
      <p:sp>
        <p:nvSpPr>
          <p:cNvPr id="65" name="Hexagon 64"/>
          <p:cNvSpPr/>
          <p:nvPr/>
        </p:nvSpPr>
        <p:spPr>
          <a:xfrm>
            <a:off x="7788145" y="5332298"/>
            <a:ext cx="861292" cy="723935"/>
          </a:xfrm>
          <a:prstGeom prst="hexagon">
            <a:avLst/>
          </a:prstGeom>
          <a:solidFill>
            <a:srgbClr val="3D107B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67" name="Hexagon 66"/>
          <p:cNvSpPr/>
          <p:nvPr/>
        </p:nvSpPr>
        <p:spPr>
          <a:xfrm>
            <a:off x="8518967" y="4916004"/>
            <a:ext cx="861292" cy="723935"/>
          </a:xfrm>
          <a:prstGeom prst="hexagon">
            <a:avLst/>
          </a:prstGeom>
          <a:solidFill>
            <a:srgbClr val="E8E7FD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028" y="5088743"/>
            <a:ext cx="715618" cy="365760"/>
          </a:xfrm>
          <a:prstGeom prst="rect">
            <a:avLst/>
          </a:prstGeom>
        </p:spPr>
      </p:pic>
      <p:sp>
        <p:nvSpPr>
          <p:cNvPr id="54" name="Hexagon 53"/>
          <p:cNvSpPr/>
          <p:nvPr/>
        </p:nvSpPr>
        <p:spPr>
          <a:xfrm>
            <a:off x="971261" y="5003596"/>
            <a:ext cx="938338" cy="869504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71" name="Hexagon 70"/>
          <p:cNvSpPr/>
          <p:nvPr/>
        </p:nvSpPr>
        <p:spPr>
          <a:xfrm>
            <a:off x="206498" y="5438722"/>
            <a:ext cx="938338" cy="869504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sp>
        <p:nvSpPr>
          <p:cNvPr id="72" name="Hexagon 71"/>
          <p:cNvSpPr/>
          <p:nvPr/>
        </p:nvSpPr>
        <p:spPr>
          <a:xfrm>
            <a:off x="206129" y="4551617"/>
            <a:ext cx="938338" cy="869504"/>
          </a:xfrm>
          <a:prstGeom prst="hexagon">
            <a:avLst/>
          </a:prstGeom>
          <a:solidFill>
            <a:schemeClr val="bg1"/>
          </a:solidFill>
          <a:ln>
            <a:solidFill>
              <a:srgbClr val="9B9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716952"/>
              </p:ext>
            </p:extLst>
          </p:nvPr>
        </p:nvGraphicFramePr>
        <p:xfrm>
          <a:off x="3684578" y="4663321"/>
          <a:ext cx="3542450" cy="1736993"/>
        </p:xfrm>
        <a:graphic>
          <a:graphicData uri="http://schemas.openxmlformats.org/drawingml/2006/table">
            <a:tbl>
              <a:tblPr firstRow="1" bandRow="1"/>
              <a:tblGrid>
                <a:gridCol w="3120730">
                  <a:extLst>
                    <a:ext uri="{9D8B030D-6E8A-4147-A177-3AD203B41FA5}">
                      <a16:colId xmlns:a16="http://schemas.microsoft.com/office/drawing/2014/main" val="2869651947"/>
                    </a:ext>
                  </a:extLst>
                </a:gridCol>
                <a:gridCol w="421720">
                  <a:extLst>
                    <a:ext uri="{9D8B030D-6E8A-4147-A177-3AD203B41FA5}">
                      <a16:colId xmlns:a16="http://schemas.microsoft.com/office/drawing/2014/main" val="3654794454"/>
                    </a:ext>
                  </a:extLst>
                </a:gridCol>
              </a:tblGrid>
              <a:tr h="332127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حوزه آموزشی، فرهنگی، اجتماعی و سلامت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889628"/>
                  </a:ext>
                </a:extLst>
              </a:tr>
              <a:tr h="33212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برش استانی نقشه مهندسی فرهنگی استان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542642"/>
                  </a:ext>
                </a:extLst>
              </a:tr>
              <a:tr h="33212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عوامل موثر در افزایش رضایت مندی ارباب رجوع 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610589"/>
                  </a:ext>
                </a:extLst>
              </a:tr>
              <a:tr h="4124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بررسي و تبيين مدل موانع اشتغال معلولين بر اساس رويكرد آميخته (كيفي- كمي) در اداره كل بهزيستي استان سمنان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395744"/>
                  </a:ext>
                </a:extLst>
              </a:tr>
              <a:tr h="3281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برون یابی کمی و کیفی روند نارضایتی های استان سمنان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462429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023855"/>
              </p:ext>
            </p:extLst>
          </p:nvPr>
        </p:nvGraphicFramePr>
        <p:xfrm>
          <a:off x="3673820" y="6466321"/>
          <a:ext cx="3548868" cy="3691000"/>
        </p:xfrm>
        <a:graphic>
          <a:graphicData uri="http://schemas.openxmlformats.org/drawingml/2006/table">
            <a:tbl>
              <a:tblPr firstRow="1" bandRow="1"/>
              <a:tblGrid>
                <a:gridCol w="3182614">
                  <a:extLst>
                    <a:ext uri="{9D8B030D-6E8A-4147-A177-3AD203B41FA5}">
                      <a16:colId xmlns:a16="http://schemas.microsoft.com/office/drawing/2014/main" val="1534315868"/>
                    </a:ext>
                  </a:extLst>
                </a:gridCol>
                <a:gridCol w="366254">
                  <a:extLst>
                    <a:ext uri="{9D8B030D-6E8A-4147-A177-3AD203B41FA5}">
                      <a16:colId xmlns:a16="http://schemas.microsoft.com/office/drawing/2014/main" val="1058382640"/>
                    </a:ext>
                  </a:extLst>
                </a:gridCol>
              </a:tblGrid>
              <a:tr h="477724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200" b="1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حوزه آب، کشاورزی، محیط زیست و منابع طبیعی</a:t>
                      </a:r>
                      <a:endParaRPr lang="en-US" sz="1200" b="1" kern="1200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098576"/>
                  </a:ext>
                </a:extLst>
              </a:tr>
              <a:tr h="4367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بررسي آلودگي شيرخام مصرفي بستني فروشي هاي استان به بروسلوز آزمون رينگ تست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6761817"/>
                  </a:ext>
                </a:extLst>
              </a:tr>
              <a:tr h="4053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بررسي اثر چند تركيب معدني و بيولوژيك براي مديريت بيماري سفيدك و شپشك گياه تاغ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970857"/>
                  </a:ext>
                </a:extLst>
              </a:tr>
              <a:tr h="3810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تکثیر یوز آسیایی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715820"/>
                  </a:ext>
                </a:extLst>
              </a:tr>
              <a:tr h="4640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مطالعه جامع پیشگیری از آلودگی هوا و ارتقاء کیفیت هوای شهرستان­های استان سمنان (با اولویت شهرستان گرمسار)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659477"/>
                  </a:ext>
                </a:extLst>
              </a:tr>
              <a:tr h="28693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بررسي علل عارضه سياه شدگي ميوه پسته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245402"/>
                  </a:ext>
                </a:extLst>
              </a:tr>
              <a:tr h="49627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بررسي بهره وري و ارزيابي اقتصادي استفاده از چغندر علوفه اي به صورت خوراك كامل مخلوط در تغذيه بره هاي پرواري در شرايط آب و هوايي استان سمنان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577733"/>
                  </a:ext>
                </a:extLst>
              </a:tr>
              <a:tr h="51447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بررسی و تعیین کمبودهای مواد مغذی جیره غذایی دام های عشایری در مناطق مختلف قشلاقی و ییلاقی استان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774473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110708"/>
              </p:ext>
            </p:extLst>
          </p:nvPr>
        </p:nvGraphicFramePr>
        <p:xfrm>
          <a:off x="9761" y="7850590"/>
          <a:ext cx="3559534" cy="2319655"/>
        </p:xfrm>
        <a:graphic>
          <a:graphicData uri="http://schemas.openxmlformats.org/drawingml/2006/table">
            <a:tbl>
              <a:tblPr firstRow="1" bandRow="1"/>
              <a:tblGrid>
                <a:gridCol w="3269974">
                  <a:extLst>
                    <a:ext uri="{9D8B030D-6E8A-4147-A177-3AD203B41FA5}">
                      <a16:colId xmlns:a16="http://schemas.microsoft.com/office/drawing/2014/main" val="1234572996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554282199"/>
                    </a:ext>
                  </a:extLst>
                </a:gridCol>
              </a:tblGrid>
              <a:tr h="52959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2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حوزه فناوری اطلاعات</a:t>
                      </a:r>
                      <a:endParaRPr lang="en-US" sz="12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894467"/>
                  </a:ext>
                </a:extLst>
              </a:tr>
              <a:tr h="5073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بررسي و امكان سنجي توسعه فناوري انرژي هاي نو مانند انرژي خورشيدي و انرژي باد در بقاع متبركه و اراضي موقوفات استان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206313"/>
                  </a:ext>
                </a:extLst>
              </a:tr>
              <a:tr h="64135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هوشمند سازي زندانها و ارتقا امنيت با كار بست هاي فناوري اطلاعات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412368"/>
                  </a:ext>
                </a:extLst>
              </a:tr>
              <a:tr h="64135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ارزيابي شاخص هاي توسعه يافتگي زير بخش هاي كشاورزي و منابع طبيعي استان سمنان در راستاي تهيه داشبورد مديريتي بر مبناي هوش تجاري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482630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675341"/>
              </p:ext>
            </p:extLst>
          </p:nvPr>
        </p:nvGraphicFramePr>
        <p:xfrm>
          <a:off x="26436" y="6473786"/>
          <a:ext cx="3581400" cy="1165225"/>
        </p:xfrm>
        <a:graphic>
          <a:graphicData uri="http://schemas.openxmlformats.org/drawingml/2006/table">
            <a:tbl>
              <a:tblPr firstRow="1" bandRow="1"/>
              <a:tblGrid>
                <a:gridCol w="3200400">
                  <a:extLst>
                    <a:ext uri="{9D8B030D-6E8A-4147-A177-3AD203B41FA5}">
                      <a16:colId xmlns:a16="http://schemas.microsoft.com/office/drawing/2014/main" val="2577055289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3920669513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2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حوزه گردشگری</a:t>
                      </a:r>
                      <a:endParaRPr lang="en-US" sz="12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1439"/>
                  </a:ext>
                </a:extLst>
              </a:tr>
              <a:tr h="7080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تهیه دفترچه ثبتی از آثار غیر منقول استان در فهرست آثار ملی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100" kern="1200" dirty="0" smtClean="0">
                          <a:solidFill>
                            <a:srgbClr val="222A35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32080" marR="132080" marT="66040" marB="66040" anchor="ctr">
                    <a:lnL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98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413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9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643</TotalTime>
  <Words>389</Words>
  <Application>Microsoft Office PowerPoint</Application>
  <PresentationFormat>A3 Paper (297x420 mm)</PresentationFormat>
  <Paragraphs>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_MRT_Win2Farsi_1</vt:lpstr>
      <vt:lpstr>Arial</vt:lpstr>
      <vt:lpstr>B Titr</vt:lpstr>
      <vt:lpstr>Calibri</vt:lpstr>
      <vt:lpstr>Calibri Light</vt:lpstr>
      <vt:lpstr>IranNastaliq</vt:lpstr>
      <vt:lpstr>Times New Roman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erfan arabahmadi</dc:creator>
  <cp:lastModifiedBy>Hadi Taherian</cp:lastModifiedBy>
  <cp:revision>79</cp:revision>
  <dcterms:created xsi:type="dcterms:W3CDTF">2019-12-23T08:33:22Z</dcterms:created>
  <dcterms:modified xsi:type="dcterms:W3CDTF">2025-01-07T07:58:33Z</dcterms:modified>
</cp:coreProperties>
</file>